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65" r:id="rId13"/>
    <p:sldId id="267" r:id="rId14"/>
    <p:sldId id="266" r:id="rId15"/>
    <p:sldId id="269" r:id="rId1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23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4905CC9-6C34-452A-99AB-07465F2A1E67}" type="datetimeFigureOut">
              <a:rPr lang="sl-SI" smtClean="0"/>
              <a:t>16.11.2018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20F5A97-66ED-4BD6-9B36-CCAD6A514D6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5CC9-6C34-452A-99AB-07465F2A1E67}" type="datetimeFigureOut">
              <a:rPr lang="sl-SI" smtClean="0"/>
              <a:t>16.11.2018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5A97-66ED-4BD6-9B36-CCAD6A514D6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5CC9-6C34-452A-99AB-07465F2A1E67}" type="datetimeFigureOut">
              <a:rPr lang="sl-SI" smtClean="0"/>
              <a:t>16.11.2018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5A97-66ED-4BD6-9B36-CCAD6A514D6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5CC9-6C34-452A-99AB-07465F2A1E67}" type="datetimeFigureOut">
              <a:rPr lang="sl-SI" smtClean="0"/>
              <a:t>16.11.2018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5A97-66ED-4BD6-9B36-CCAD6A514D6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5CC9-6C34-452A-99AB-07465F2A1E67}" type="datetimeFigureOut">
              <a:rPr lang="sl-SI" smtClean="0"/>
              <a:t>16.11.2018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5A97-66ED-4BD6-9B36-CCAD6A514D6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5CC9-6C34-452A-99AB-07465F2A1E67}" type="datetimeFigureOut">
              <a:rPr lang="sl-SI" smtClean="0"/>
              <a:t>16.11.2018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5A97-66ED-4BD6-9B36-CCAD6A514D6D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5CC9-6C34-452A-99AB-07465F2A1E67}" type="datetimeFigureOut">
              <a:rPr lang="sl-SI" smtClean="0"/>
              <a:t>16.11.2018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5A97-66ED-4BD6-9B36-CCAD6A514D6D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5CC9-6C34-452A-99AB-07465F2A1E67}" type="datetimeFigureOut">
              <a:rPr lang="sl-SI" smtClean="0"/>
              <a:t>16.11.2018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5A97-66ED-4BD6-9B36-CCAD6A514D6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5CC9-6C34-452A-99AB-07465F2A1E67}" type="datetimeFigureOut">
              <a:rPr lang="sl-SI" smtClean="0"/>
              <a:t>16.11.2018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5A97-66ED-4BD6-9B36-CCAD6A514D6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4905CC9-6C34-452A-99AB-07465F2A1E67}" type="datetimeFigureOut">
              <a:rPr lang="sl-SI" smtClean="0"/>
              <a:t>16.11.2018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20F5A97-66ED-4BD6-9B36-CCAD6A514D6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4905CC9-6C34-452A-99AB-07465F2A1E67}" type="datetimeFigureOut">
              <a:rPr lang="sl-SI" smtClean="0"/>
              <a:t>16.11.2018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20F5A97-66ED-4BD6-9B36-CCAD6A514D6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4905CC9-6C34-452A-99AB-07465F2A1E67}" type="datetimeFigureOut">
              <a:rPr lang="sl-SI" smtClean="0"/>
              <a:t>16.11.2018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20F5A97-66ED-4BD6-9B36-CCAD6A514D6D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24ur.com/novice/gospodarstvo/slovenija-tretja-v-evropi-po-recikliranju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plastiÄne vreÄke onesnaÅ¾evan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0"/>
            <a:ext cx="4871864" cy="487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99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295754" y="1360094"/>
            <a:ext cx="579613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sl-SI" dirty="0" smtClean="0"/>
              <a:t>januarja </a:t>
            </a:r>
            <a:r>
              <a:rPr lang="sl-SI" dirty="0"/>
              <a:t>2019 bo začela veljati </a:t>
            </a:r>
            <a:r>
              <a:rPr lang="sl-SI" b="1" dirty="0">
                <a:solidFill>
                  <a:srgbClr val="FF0000"/>
                </a:solidFill>
              </a:rPr>
              <a:t>prepoved </a:t>
            </a:r>
            <a:r>
              <a:rPr lang="sl-SI" dirty="0"/>
              <a:t>brezplačnih lahkih plastičnih nosilnih vrečk </a:t>
            </a:r>
            <a:r>
              <a:rPr lang="sl-SI" dirty="0">
                <a:solidFill>
                  <a:srgbClr val="FF0000"/>
                </a:solidFill>
              </a:rPr>
              <a:t>na vseh prodajnih mestih blaga ali izdelkov</a:t>
            </a:r>
            <a:r>
              <a:rPr lang="sl-SI" dirty="0"/>
              <a:t>. </a:t>
            </a:r>
            <a:endParaRPr lang="sl-SI" dirty="0" smtClean="0"/>
          </a:p>
          <a:p>
            <a:r>
              <a:rPr lang="sl-SI" i="1" dirty="0" smtClean="0"/>
              <a:t>Izvzete </a:t>
            </a:r>
            <a:r>
              <a:rPr lang="sl-SI" i="1" dirty="0"/>
              <a:t>so zelo lahke plastične nosilne vrečke, ki so namenjene za primarno embalažo živil, ki niso predpakirana (sadje, zelenjava, sveži mesni izdelki</a:t>
            </a:r>
            <a:r>
              <a:rPr lang="sl-SI" i="1" dirty="0" smtClean="0"/>
              <a:t>).</a:t>
            </a:r>
          </a:p>
          <a:p>
            <a:endParaRPr lang="sl-SI" dirty="0" smtClean="0"/>
          </a:p>
          <a:p>
            <a:r>
              <a:rPr lang="sl-SI" sz="1200" dirty="0" smtClean="0"/>
              <a:t> </a:t>
            </a:r>
            <a:r>
              <a:rPr lang="sl-SI" sz="1200" dirty="0"/>
              <a:t>Uredba o ravnanju z embalažo in odpadno embalažo </a:t>
            </a:r>
            <a:endParaRPr lang="sl-SI" sz="1200" dirty="0" smtClean="0"/>
          </a:p>
          <a:p>
            <a:r>
              <a:rPr lang="sl-SI" sz="1200" dirty="0"/>
              <a:t> </a:t>
            </a:r>
            <a:r>
              <a:rPr lang="sl-SI" sz="1200" dirty="0" smtClean="0"/>
              <a:t>(</a:t>
            </a:r>
            <a:r>
              <a:rPr lang="sl-SI" sz="1200" dirty="0"/>
              <a:t>Uradni list RS, št. 84/06 z vsemi spremembami).</a:t>
            </a:r>
          </a:p>
        </p:txBody>
      </p:sp>
      <p:sp>
        <p:nvSpPr>
          <p:cNvPr id="3" name="Smeško 2"/>
          <p:cNvSpPr/>
          <p:nvPr/>
        </p:nvSpPr>
        <p:spPr>
          <a:xfrm>
            <a:off x="6228184" y="3212976"/>
            <a:ext cx="1656184" cy="1900497"/>
          </a:xfrm>
          <a:prstGeom prst="smileyFac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58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190558" y="1484784"/>
            <a:ext cx="59046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KAJ LAHKO STORIM JAZ?</a:t>
            </a:r>
          </a:p>
          <a:p>
            <a:endParaRPr lang="sl-SI" dirty="0"/>
          </a:p>
          <a:p>
            <a:r>
              <a:rPr lang="sl-SI" dirty="0" smtClean="0"/>
              <a:t>Pred </a:t>
            </a:r>
            <a:r>
              <a:rPr lang="sl-SI" dirty="0"/>
              <a:t>vsakim nakupom se vprašam: </a:t>
            </a:r>
            <a:endParaRPr lang="sl-SI" dirty="0" smtClean="0"/>
          </a:p>
          <a:p>
            <a:endParaRPr lang="sl-SI" dirty="0"/>
          </a:p>
          <a:p>
            <a:pPr>
              <a:lnSpc>
                <a:spcPct val="150000"/>
              </a:lnSpc>
            </a:pPr>
            <a:r>
              <a:rPr lang="sl-SI" dirty="0" smtClean="0"/>
              <a:t>Ali </a:t>
            </a:r>
            <a:r>
              <a:rPr lang="sl-SI" dirty="0"/>
              <a:t>ta izdelek sploh potrebujem? </a:t>
            </a:r>
          </a:p>
          <a:p>
            <a:pPr>
              <a:lnSpc>
                <a:spcPct val="150000"/>
              </a:lnSpc>
            </a:pPr>
            <a:r>
              <a:rPr lang="sl-SI" dirty="0" smtClean="0"/>
              <a:t>Ali </a:t>
            </a:r>
            <a:r>
              <a:rPr lang="sl-SI" dirty="0"/>
              <a:t>je potrebno, da je ta izdelek embaliran? </a:t>
            </a:r>
            <a:r>
              <a:rPr lang="sl-SI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sl-SI" dirty="0" smtClean="0"/>
              <a:t>Lahko </a:t>
            </a:r>
            <a:r>
              <a:rPr lang="sl-SI" dirty="0"/>
              <a:t>izdelek kupim tudi z manj ali brez embalaže? </a:t>
            </a:r>
            <a:r>
              <a:rPr lang="sl-SI" dirty="0" smtClean="0"/>
              <a:t> </a:t>
            </a:r>
            <a:r>
              <a:rPr lang="sl-SI" dirty="0"/>
              <a:t>Kakšna je sestava te embalaže? </a:t>
            </a:r>
            <a:endParaRPr lang="sl-SI" dirty="0" smtClean="0"/>
          </a:p>
          <a:p>
            <a:pPr>
              <a:lnSpc>
                <a:spcPct val="150000"/>
              </a:lnSpc>
            </a:pPr>
            <a:r>
              <a:rPr lang="sl-SI" dirty="0" smtClean="0"/>
              <a:t>Kako </a:t>
            </a:r>
            <a:r>
              <a:rPr lang="sl-SI" dirty="0"/>
              <a:t>lahko ravnam s tako embalažo, ko ta postane odpadek? </a:t>
            </a:r>
          </a:p>
          <a:p>
            <a:pPr>
              <a:lnSpc>
                <a:spcPct val="150000"/>
              </a:lnSpc>
            </a:pPr>
            <a:r>
              <a:rPr lang="sl-SI" dirty="0" smtClean="0"/>
              <a:t>Kakšen </a:t>
            </a:r>
            <a:r>
              <a:rPr lang="sl-SI" dirty="0"/>
              <a:t>vpliv bo imela ta odpadna embalaža na okolje in zdravje človeka?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t="34766" r="67708" b="37240"/>
          <a:stretch/>
        </p:blipFill>
        <p:spPr bwMode="auto">
          <a:xfrm>
            <a:off x="5940152" y="1042450"/>
            <a:ext cx="2448272" cy="209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297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619672" y="126876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ZANIMIVOSTI</a:t>
            </a:r>
            <a:endParaRPr lang="sl-S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8" t="42259" r="19673" b="6842"/>
          <a:stretch/>
        </p:blipFill>
        <p:spPr bwMode="auto">
          <a:xfrm>
            <a:off x="1475656" y="1916832"/>
            <a:ext cx="6169997" cy="375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704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2" t="32712" r="51061" b="14760"/>
          <a:stretch/>
        </p:blipFill>
        <p:spPr bwMode="auto">
          <a:xfrm>
            <a:off x="1187624" y="1517715"/>
            <a:ext cx="2978870" cy="350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6" t="31938" r="16280" b="21829"/>
          <a:stretch/>
        </p:blipFill>
        <p:spPr bwMode="auto">
          <a:xfrm>
            <a:off x="4499992" y="1654723"/>
            <a:ext cx="3129700" cy="308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228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403648" y="874760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Do leta 2030 naj bi bilo mogoče vso plastično embalažo, dano na trg EU, ponovno uporabiti ali reciklirati.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t="12569" r="45012" b="52914"/>
          <a:stretch/>
        </p:blipFill>
        <p:spPr bwMode="auto">
          <a:xfrm>
            <a:off x="971600" y="1532124"/>
            <a:ext cx="4243398" cy="274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t="48551" r="19885" b="15467"/>
          <a:stretch/>
        </p:blipFill>
        <p:spPr bwMode="auto">
          <a:xfrm>
            <a:off x="3563888" y="4120841"/>
            <a:ext cx="4911046" cy="203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797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100488" y="2204864"/>
            <a:ext cx="7056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EU je za vse svoje države članice postavila cilj, da do leta 2020 stopnjo reciklaže zvišajo nad 50 odstotkov. </a:t>
            </a:r>
            <a:endParaRPr lang="sl-SI" dirty="0" smtClean="0"/>
          </a:p>
          <a:p>
            <a:endParaRPr lang="sl-SI" dirty="0"/>
          </a:p>
          <a:p>
            <a:r>
              <a:rPr lang="sl-SI" dirty="0" smtClean="0"/>
              <a:t>Ob </a:t>
            </a:r>
            <a:r>
              <a:rPr lang="sl-SI" dirty="0"/>
              <a:t>koncu leta 2015 ga je dosegalo le šest držav; poleg Nemčije, Avstrije in Slovenije še Belgija (53,4 odstotka), Švica (52,7 odstotka) in Nizozemska (51,7 odstotka). </a:t>
            </a:r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sz="1200" dirty="0" smtClean="0"/>
              <a:t>vir: </a:t>
            </a:r>
            <a:r>
              <a:rPr lang="sl-SI" sz="1200" dirty="0" smtClean="0">
                <a:hlinkClick r:id="rId2"/>
              </a:rPr>
              <a:t>https</a:t>
            </a:r>
            <a:r>
              <a:rPr lang="sl-SI" sz="1200" dirty="0">
                <a:hlinkClick r:id="rId2"/>
              </a:rPr>
              <a:t>://</a:t>
            </a:r>
            <a:r>
              <a:rPr lang="sl-SI" sz="1200" dirty="0" smtClean="0">
                <a:hlinkClick r:id="rId2"/>
              </a:rPr>
              <a:t>www.24ur.com/novice/gospodarstvo/slovenija-tretja-v-evropi-po-recikliranju.html</a:t>
            </a:r>
            <a:r>
              <a:rPr lang="sl-SI" sz="1200" dirty="0" smtClean="0"/>
              <a:t>, 31.1.2017</a:t>
            </a:r>
            <a:endParaRPr lang="sl-SI" sz="12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2339752" y="126876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SLOVENIJA JE NA DOBRI POTI - RECIKLAŽA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5763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 rot="20941289">
            <a:off x="1948025" y="2923915"/>
            <a:ext cx="3348856" cy="1524000"/>
          </a:xfrm>
        </p:spPr>
        <p:txBody>
          <a:bodyPr>
            <a:normAutofit fontScale="92500"/>
          </a:bodyPr>
          <a:lstStyle/>
          <a:p>
            <a:r>
              <a:rPr lang="sl-SI" b="1" dirty="0"/>
              <a:t>ozaveščevalna kampanja o vplivu pretirane potrošnje lahkih plastičnih nosilnih vrečk na okolje</a:t>
            </a:r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3" t="12874" r="3430" b="6735"/>
          <a:stretch/>
        </p:blipFill>
        <p:spPr bwMode="auto">
          <a:xfrm>
            <a:off x="5652120" y="1484784"/>
            <a:ext cx="1944216" cy="364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4427984" y="5373216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pripravila: Tanja Bogataj, OŠ Šenčur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3932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1619672" y="1340768"/>
            <a:ext cx="60486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pobudnik:   </a:t>
            </a:r>
          </a:p>
          <a:p>
            <a:r>
              <a:rPr lang="sl-SI" b="1" dirty="0" smtClean="0"/>
              <a:t>Ministrstvo za okolje in prostor </a:t>
            </a:r>
          </a:p>
          <a:p>
            <a:endParaRPr lang="sl-SI" b="1" dirty="0" smtClean="0"/>
          </a:p>
          <a:p>
            <a:r>
              <a:rPr lang="sl-SI" dirty="0" smtClean="0"/>
              <a:t>sodelujoči: </a:t>
            </a:r>
          </a:p>
          <a:p>
            <a:r>
              <a:rPr lang="sl-SI" b="1" dirty="0" smtClean="0"/>
              <a:t>trgovci (</a:t>
            </a:r>
            <a:r>
              <a:rPr lang="sl-SI" b="1" dirty="0" smtClean="0"/>
              <a:t>september</a:t>
            </a:r>
            <a:r>
              <a:rPr lang="sl-SI" b="1" dirty="0" smtClean="0"/>
              <a:t>) </a:t>
            </a:r>
          </a:p>
          <a:p>
            <a:r>
              <a:rPr lang="sl-SI" b="1" dirty="0" smtClean="0"/>
              <a:t>nevladne organizacije </a:t>
            </a:r>
            <a:r>
              <a:rPr lang="sl-SI" b="1" dirty="0"/>
              <a:t>in </a:t>
            </a:r>
            <a:r>
              <a:rPr lang="sl-SI" b="1" dirty="0" smtClean="0"/>
              <a:t>društva,</a:t>
            </a:r>
          </a:p>
          <a:p>
            <a:r>
              <a:rPr lang="sl-SI" b="1" dirty="0" smtClean="0"/>
              <a:t>Ministrstvo </a:t>
            </a:r>
            <a:r>
              <a:rPr lang="sl-SI" b="1" dirty="0"/>
              <a:t>za izobraževanje, znanost in šport </a:t>
            </a:r>
            <a:r>
              <a:rPr lang="sl-SI" b="1" dirty="0" smtClean="0"/>
              <a:t> </a:t>
            </a:r>
          </a:p>
          <a:p>
            <a:r>
              <a:rPr lang="sl-SI" b="1" dirty="0" smtClean="0"/>
              <a:t>Zavod </a:t>
            </a:r>
            <a:r>
              <a:rPr lang="sl-SI" b="1" dirty="0"/>
              <a:t>Republike Slovenije za šolstvo </a:t>
            </a:r>
            <a:endParaRPr lang="sl-SI" b="1" dirty="0" smtClean="0"/>
          </a:p>
          <a:p>
            <a:endParaRPr lang="sl-SI" b="1" dirty="0"/>
          </a:p>
          <a:p>
            <a:r>
              <a:rPr lang="sl-SI" b="1" dirty="0" smtClean="0"/>
              <a:t>v </a:t>
            </a:r>
            <a:r>
              <a:rPr lang="sl-SI" b="1" dirty="0"/>
              <a:t>vseh slovenskih osnovnih šolah </a:t>
            </a:r>
            <a:r>
              <a:rPr lang="sl-SI" b="1" dirty="0" smtClean="0"/>
              <a:t>traja </a:t>
            </a:r>
            <a:r>
              <a:rPr lang="sl-SI" b="1" dirty="0"/>
              <a:t>celo šolsko leto 2018/2019.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501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486146" y="3513369"/>
            <a:ext cx="5022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Plastične nosilne vrečke imajo zelo majhno maso, obenem pa so močne, obstojne in poceni. </a:t>
            </a:r>
          </a:p>
        </p:txBody>
      </p:sp>
      <p:sp>
        <p:nvSpPr>
          <p:cNvPr id="3" name="Eksplozija 2 2"/>
          <p:cNvSpPr/>
          <p:nvPr/>
        </p:nvSpPr>
        <p:spPr>
          <a:xfrm rot="20584713">
            <a:off x="683568" y="1124744"/>
            <a:ext cx="4662264" cy="2304256"/>
          </a:xfrm>
          <a:prstGeom prst="irregularSeal2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Z</a:t>
            </a:r>
            <a:r>
              <a:rPr lang="sl-SI" dirty="0" smtClean="0"/>
              <a:t>akaj so tako razširjene?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535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1187624" y="1041170"/>
            <a:ext cx="6768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Slovenija ima okoljski cilj:</a:t>
            </a:r>
          </a:p>
          <a:p>
            <a:endParaRPr lang="sl-SI" dirty="0"/>
          </a:p>
          <a:p>
            <a:r>
              <a:rPr lang="sl-SI" dirty="0" smtClean="0"/>
              <a:t>letna </a:t>
            </a:r>
            <a:r>
              <a:rPr lang="sl-SI" dirty="0"/>
              <a:t>raven potrošnje </a:t>
            </a:r>
            <a:r>
              <a:rPr lang="sl-SI" dirty="0">
                <a:solidFill>
                  <a:srgbClr val="FF0000"/>
                </a:solidFill>
              </a:rPr>
              <a:t>naj ne bi presegala </a:t>
            </a:r>
            <a:endParaRPr lang="sl-SI" dirty="0" smtClean="0">
              <a:solidFill>
                <a:srgbClr val="FF0000"/>
              </a:solidFill>
            </a:endParaRPr>
          </a:p>
          <a:p>
            <a:endParaRPr lang="sl-SI" dirty="0"/>
          </a:p>
          <a:p>
            <a:r>
              <a:rPr lang="sl-SI" dirty="0" smtClean="0"/>
              <a:t>- 90 </a:t>
            </a:r>
            <a:r>
              <a:rPr lang="sl-SI" dirty="0"/>
              <a:t>lahkih plastičnih nosilnih vrečk na osebo do konca leta </a:t>
            </a:r>
            <a:r>
              <a:rPr lang="sl-SI" dirty="0" smtClean="0"/>
              <a:t>2019</a:t>
            </a:r>
          </a:p>
          <a:p>
            <a:endParaRPr lang="sl-SI" dirty="0"/>
          </a:p>
          <a:p>
            <a:r>
              <a:rPr lang="sl-SI" dirty="0" smtClean="0"/>
              <a:t>- 40 </a:t>
            </a:r>
            <a:r>
              <a:rPr lang="sl-SI" dirty="0"/>
              <a:t>takih vrečk na osebo do konca leta 2025.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35" t="37327" r="23047" b="31337"/>
          <a:stretch/>
        </p:blipFill>
        <p:spPr bwMode="auto">
          <a:xfrm rot="20764231">
            <a:off x="1768795" y="3195306"/>
            <a:ext cx="1494647" cy="261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t="27772" r="67914" b="33113"/>
          <a:stretch/>
        </p:blipFill>
        <p:spPr bwMode="auto">
          <a:xfrm>
            <a:off x="4572000" y="3212976"/>
            <a:ext cx="2919772" cy="288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05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195736" y="13335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l-SI" dirty="0" smtClean="0"/>
              <a:t>Problem </a:t>
            </a:r>
            <a:r>
              <a:rPr lang="sl-SI" dirty="0"/>
              <a:t>smetenja vodnih teles, kar ogroža vodne ekosisteme po vsem svetu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7" t="29110" r="34593" b="34020"/>
          <a:stretch/>
        </p:blipFill>
        <p:spPr bwMode="auto">
          <a:xfrm>
            <a:off x="2627784" y="2256218"/>
            <a:ext cx="3960440" cy="348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660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1" t="53004" r="33881" b="8255"/>
          <a:stretch/>
        </p:blipFill>
        <p:spPr bwMode="auto">
          <a:xfrm>
            <a:off x="2339751" y="1338606"/>
            <a:ext cx="4049011" cy="368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753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2" t="27387" r="3691" b="29309"/>
          <a:stretch/>
        </p:blipFill>
        <p:spPr bwMode="auto">
          <a:xfrm>
            <a:off x="2699792" y="1412776"/>
            <a:ext cx="3536022" cy="395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350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24" t="52722" r="8327" b="8680"/>
          <a:stretch/>
        </p:blipFill>
        <p:spPr bwMode="auto">
          <a:xfrm>
            <a:off x="2699792" y="1484784"/>
            <a:ext cx="3528392" cy="401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871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Žebljiček">
  <a:themeElements>
    <a:clrScheme name="Žebljiče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Žebljiče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ebljiče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173</TotalTime>
  <Words>357</Words>
  <Application>Microsoft Office PowerPoint</Application>
  <PresentationFormat>Diaprojekcija na zaslonu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6" baseType="lpstr">
      <vt:lpstr>Žebljiček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Ministrstvo za Šolstvo in Šport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Imam svojo vrečko</dc:title>
  <dc:creator>Admin</dc:creator>
  <cp:lastModifiedBy>Admin</cp:lastModifiedBy>
  <cp:revision>18</cp:revision>
  <dcterms:created xsi:type="dcterms:W3CDTF">2018-11-09T07:41:45Z</dcterms:created>
  <dcterms:modified xsi:type="dcterms:W3CDTF">2018-11-16T09:57:51Z</dcterms:modified>
</cp:coreProperties>
</file>